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85" r:id="rId2"/>
    <p:sldId id="286" r:id="rId3"/>
    <p:sldId id="276" r:id="rId4"/>
    <p:sldId id="270" r:id="rId5"/>
    <p:sldId id="269" r:id="rId6"/>
    <p:sldId id="287" r:id="rId7"/>
    <p:sldId id="278" r:id="rId8"/>
    <p:sldId id="279" r:id="rId9"/>
    <p:sldId id="280" r:id="rId10"/>
    <p:sldId id="281" r:id="rId11"/>
    <p:sldId id="282" r:id="rId12"/>
    <p:sldId id="283" r:id="rId13"/>
    <p:sldId id="288" r:id="rId14"/>
    <p:sldId id="284" r:id="rId15"/>
    <p:sldId id="28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1" autoAdjust="0"/>
  </p:normalViewPr>
  <p:slideViewPr>
    <p:cSldViewPr>
      <p:cViewPr varScale="1">
        <p:scale>
          <a:sx n="63" d="100"/>
          <a:sy n="6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2D2D-A72C-4A6A-93D1-5FB1F92DD866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81B5C-F3B3-4AEA-B3F6-F834B5245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daction@amula.asso.fr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b="1" dirty="0" smtClean="0"/>
              <a:t>CODE : HMLE002</a:t>
            </a:r>
            <a:br>
              <a:rPr lang="fr-FR" b="1" dirty="0" smtClean="0"/>
            </a:br>
            <a:r>
              <a:rPr lang="fr-FR" b="1" dirty="0" smtClean="0"/>
              <a:t>LIBELLE : Pose d'une </a:t>
            </a:r>
            <a:r>
              <a:rPr lang="fr-FR" b="1" dirty="0" err="1" smtClean="0"/>
              <a:t>endoprothèse</a:t>
            </a:r>
            <a:r>
              <a:rPr lang="fr-FR" b="1" dirty="0" smtClean="0"/>
              <a:t> biliaire, par </a:t>
            </a:r>
            <a:r>
              <a:rPr lang="fr-FR" b="1" dirty="0" err="1" smtClean="0"/>
              <a:t>oeso</a:t>
            </a:r>
            <a:r>
              <a:rPr lang="fr-FR" b="1" dirty="0" smtClean="0"/>
              <a:t>-</a:t>
            </a:r>
            <a:r>
              <a:rPr lang="fr-FR" b="1" dirty="0" err="1" smtClean="0"/>
              <a:t>gastro</a:t>
            </a:r>
            <a:r>
              <a:rPr lang="fr-FR" b="1" dirty="0" smtClean="0"/>
              <a:t>-</a:t>
            </a:r>
            <a:r>
              <a:rPr lang="fr-FR" b="1" dirty="0" err="1" smtClean="0"/>
              <a:t>duodénoscopie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CODE : HMPE001</a:t>
            </a:r>
            <a:br>
              <a:rPr lang="fr-FR" b="1" dirty="0" smtClean="0"/>
            </a:br>
            <a:r>
              <a:rPr lang="fr-FR" b="1" dirty="0" smtClean="0"/>
              <a:t>LIBELLE : Section du versant biliaire du muscle sphincter de l'ampoule </a:t>
            </a:r>
            <a:r>
              <a:rPr lang="fr-FR" b="1" dirty="0" err="1" smtClean="0"/>
              <a:t>hépatopancréatique</a:t>
            </a:r>
            <a:r>
              <a:rPr lang="fr-FR" b="1" dirty="0" smtClean="0"/>
              <a:t> [sphincter d'</a:t>
            </a:r>
            <a:r>
              <a:rPr lang="fr-FR" b="1" dirty="0" err="1" smtClean="0"/>
              <a:t>Oddi</a:t>
            </a:r>
            <a:r>
              <a:rPr lang="fr-FR" b="1" dirty="0" smtClean="0"/>
              <a:t>], par </a:t>
            </a:r>
            <a:r>
              <a:rPr lang="fr-FR" b="1" dirty="0" err="1" smtClean="0"/>
              <a:t>oeso</a:t>
            </a:r>
            <a:r>
              <a:rPr lang="fr-FR" b="1" dirty="0" smtClean="0"/>
              <a:t>-</a:t>
            </a:r>
            <a:r>
              <a:rPr lang="fr-FR" b="1" dirty="0" err="1" smtClean="0"/>
              <a:t>gastro</a:t>
            </a:r>
            <a:r>
              <a:rPr lang="fr-FR" b="1" dirty="0" smtClean="0"/>
              <a:t>-</a:t>
            </a:r>
            <a:r>
              <a:rPr lang="fr-FR" b="1" dirty="0" err="1" smtClean="0"/>
              <a:t>duodénoscopie</a:t>
            </a:r>
            <a:r>
              <a:rPr lang="fr-FR" b="1" dirty="0" smtClean="0"/>
              <a:t> [</a:t>
            </a:r>
            <a:r>
              <a:rPr lang="fr-FR" b="1" dirty="0" err="1" smtClean="0"/>
              <a:t>Sphinctérotomie</a:t>
            </a:r>
            <a:r>
              <a:rPr lang="fr-FR" b="1" dirty="0" smtClean="0"/>
              <a:t> biliaire endoscopique] </a:t>
            </a:r>
            <a:endParaRPr lang="fr-FR" dirty="0" smtClean="0"/>
          </a:p>
          <a:p>
            <a:endParaRPr lang="fr-FR" altLang="fr-FR" dirty="0" smtClean="0"/>
          </a:p>
          <a:p>
            <a:r>
              <a:rPr lang="fr-FR" altLang="fr-FR" dirty="0" smtClean="0"/>
              <a:t>Pas de cumul possible…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Modificateurs CCAM</a:t>
            </a:r>
          </a:p>
          <a:p>
            <a:r>
              <a:rPr lang="fr-FR" dirty="0" smtClean="0"/>
              <a:t>Par </a:t>
            </a:r>
            <a:r>
              <a:rPr lang="fr-FR" dirty="0" smtClean="0">
                <a:hlinkClick r:id="rId3"/>
              </a:rPr>
              <a:t>Philippe </a:t>
            </a:r>
            <a:r>
              <a:rPr lang="fr-FR" dirty="0" err="1" smtClean="0">
                <a:hlinkClick r:id="rId3"/>
              </a:rPr>
              <a:t>Boichot</a:t>
            </a:r>
            <a:r>
              <a:rPr lang="fr-FR" dirty="0" smtClean="0"/>
              <a:t> - 2/09/2005 </a:t>
            </a:r>
          </a:p>
          <a:p>
            <a:r>
              <a:rPr lang="fr-FR" dirty="0" smtClean="0"/>
              <a:t>Les modificateurs applicables aux actes CCAM sont nombreux (liste en annexe). Les plus communément utilisés en pratique de ville sont :</a:t>
            </a:r>
          </a:p>
          <a:p>
            <a:r>
              <a:rPr lang="fr-FR" b="1" dirty="0" smtClean="0"/>
              <a:t>P</a:t>
            </a:r>
            <a:r>
              <a:rPr lang="fr-FR" dirty="0" smtClean="0"/>
              <a:t> : Acte réalisé en urgence par les pédiatres et omnipraticiens de 20h à 00h et de 06h à 08h (35,00 €)</a:t>
            </a:r>
          </a:p>
          <a:p>
            <a:r>
              <a:rPr lang="fr-FR" b="1" dirty="0" smtClean="0"/>
              <a:t>S</a:t>
            </a:r>
            <a:r>
              <a:rPr lang="fr-FR" dirty="0" smtClean="0"/>
              <a:t> : Acte réalisé en urgence par les pédiatres et omnipraticiens de 00h à 06h (40,00 €)</a:t>
            </a:r>
          </a:p>
          <a:p>
            <a:r>
              <a:rPr lang="fr-FR" b="1" dirty="0" smtClean="0"/>
              <a:t>F</a:t>
            </a:r>
            <a:r>
              <a:rPr lang="fr-FR" dirty="0" smtClean="0"/>
              <a:t> : Acte réalisé en urgence un dimanche ou un jour férié (19,06 €)</a:t>
            </a:r>
          </a:p>
          <a:p>
            <a:r>
              <a:rPr lang="fr-FR" b="1" dirty="0" smtClean="0"/>
              <a:t>M</a:t>
            </a:r>
            <a:r>
              <a:rPr lang="fr-FR" dirty="0" smtClean="0"/>
              <a:t> : Majoration pour soins d’urgence faits au cabinet du médecin généraliste ou du pédiatre, après examen en urgence d’un patient (26,88 €) </a:t>
            </a:r>
            <a:r>
              <a:rPr lang="fr-FR" i="1" dirty="0" smtClean="0"/>
              <a:t>(remplace le K14)</a:t>
            </a:r>
            <a:endParaRPr lang="fr-FR" dirty="0" smtClean="0"/>
          </a:p>
          <a:p>
            <a:r>
              <a:rPr lang="fr-FR" b="1" dirty="0" smtClean="0"/>
              <a:t>U</a:t>
            </a:r>
            <a:r>
              <a:rPr lang="fr-FR" dirty="0" smtClean="0"/>
              <a:t> : Acte réalisé en urgence par les médecins, autres que les omnipraticiens et les pédiatres, la nuit entre 20 h et 08 h (25,15 €)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81B5C-F3B3-4AEA-B3F6-F834B52450F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4BA9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28" charset="0"/>
              </a:defRPr>
            </a:lvl1pPr>
          </a:lstStyle>
          <a:p>
            <a:fld id="{0FCE429B-A7FF-428A-AA53-D17A3E53DD38}" type="datetimeFigureOut">
              <a:rPr lang="fr-FR" smtClean="0"/>
              <a:pPr/>
              <a:t>22/03/2015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28" charset="0"/>
              </a:defRPr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128" charset="0"/>
              </a:defRPr>
            </a:lvl1pPr>
          </a:lstStyle>
          <a:p>
            <a:fld id="{1187AEC6-FF86-4F3C-99A9-86D1EC260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gif@01CABAB0.6FB0F94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gif@01CABAB0.6FB0F94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gif@01CABAB0.6FB0F94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gif@01CABAB0.6FB0F9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gif@01CABAB0.6FB0F9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941168"/>
            <a:ext cx="7772400" cy="1080120"/>
          </a:xfrm>
        </p:spPr>
        <p:txBody>
          <a:bodyPr/>
          <a:lstStyle/>
          <a:p>
            <a:r>
              <a:rPr lang="fr-FR" sz="6000" b="1" dirty="0" smtClean="0"/>
              <a:t>Savez vous utiliser </a:t>
            </a:r>
            <a:br>
              <a:rPr lang="fr-FR" sz="6000" b="1" dirty="0" smtClean="0"/>
            </a:br>
            <a:r>
              <a:rPr lang="fr-FR" sz="6000" b="1" dirty="0" smtClean="0"/>
              <a:t>la nomenclature 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800" dirty="0" smtClean="0"/>
              <a:t> </a:t>
            </a:r>
            <a:r>
              <a:rPr lang="fr-FR" sz="1800" b="1" dirty="0" smtClean="0">
                <a:solidFill>
                  <a:srgbClr val="FF0000"/>
                </a:solidFill>
              </a:rPr>
              <a:t>Denis CONSTANTINI</a:t>
            </a:r>
            <a:r>
              <a:rPr lang="fr-FR" sz="1800" dirty="0" smtClean="0">
                <a:solidFill>
                  <a:srgbClr val="FF0000"/>
                </a:solidFill>
              </a:rPr>
              <a:t/>
            </a:r>
            <a:br>
              <a:rPr lang="fr-FR" sz="1800" dirty="0" smtClean="0">
                <a:solidFill>
                  <a:srgbClr val="FF0000"/>
                </a:solidFill>
              </a:rPr>
            </a:br>
            <a:r>
              <a:rPr lang="fr-FR" sz="1800" dirty="0" smtClean="0">
                <a:solidFill>
                  <a:srgbClr val="FF0000"/>
                </a:solidFill>
              </a:rPr>
              <a:t>Symposium SYNMAD – Samedi 21 Mars 2015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>
          <a:xfrm>
            <a:off x="358775" y="908720"/>
            <a:ext cx="8785225" cy="649288"/>
          </a:xfrm>
        </p:spPr>
        <p:txBody>
          <a:bodyPr>
            <a:noAutofit/>
          </a:bodyPr>
          <a:lstStyle/>
          <a:p>
            <a:r>
              <a:rPr lang="fr-FR" altLang="fr-FR" sz="3000" b="1" dirty="0" smtClean="0"/>
              <a:t>L’association d’actes le même jour</a:t>
            </a:r>
            <a:br>
              <a:rPr lang="fr-FR" altLang="fr-FR" sz="3000" b="1" dirty="0" smtClean="0"/>
            </a:br>
            <a:r>
              <a:rPr lang="fr-FR" altLang="fr-FR" sz="3000" b="1" dirty="0" smtClean="0"/>
              <a:t>par le même médecin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72158" y="1844825"/>
            <a:ext cx="8548314" cy="41044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b="1" dirty="0" smtClean="0"/>
              <a:t>CCAM :</a:t>
            </a:r>
          </a:p>
          <a:p>
            <a:pPr marL="324000" indent="-324000">
              <a:buFont typeface="Arial" charset="0"/>
              <a:buNone/>
              <a:defRPr/>
            </a:pPr>
            <a:endParaRPr lang="fr-FR" sz="2400" b="1" dirty="0" smtClean="0">
              <a:solidFill>
                <a:schemeClr val="tx2"/>
              </a:solidFill>
            </a:endParaRPr>
          </a:p>
          <a:p>
            <a:pPr marL="324000" indent="-324000">
              <a:buFont typeface="Arial" charset="0"/>
              <a:buNone/>
              <a:defRPr/>
            </a:pPr>
            <a:r>
              <a:rPr lang="fr-FR" sz="2400" b="1" dirty="0" smtClean="0">
                <a:solidFill>
                  <a:schemeClr val="tx2"/>
                </a:solidFill>
              </a:rPr>
              <a:t>   -  </a:t>
            </a:r>
            <a:r>
              <a:rPr lang="fr-FR" sz="2400" dirty="0" smtClean="0">
                <a:solidFill>
                  <a:prstClr val="black"/>
                </a:solidFill>
              </a:rPr>
              <a:t>pas </a:t>
            </a:r>
            <a:r>
              <a:rPr lang="fr-FR" sz="2400" dirty="0">
                <a:solidFill>
                  <a:prstClr val="black"/>
                </a:solidFill>
              </a:rPr>
              <a:t>de cumul de la Consultation </a:t>
            </a:r>
            <a:r>
              <a:rPr lang="fr-FR" sz="2400" dirty="0" smtClean="0">
                <a:solidFill>
                  <a:prstClr val="black"/>
                </a:solidFill>
              </a:rPr>
              <a:t>ou </a:t>
            </a:r>
            <a:r>
              <a:rPr lang="fr-FR" sz="2400" dirty="0">
                <a:solidFill>
                  <a:prstClr val="black"/>
                </a:solidFill>
              </a:rPr>
              <a:t>de la visite avec un autre acte (sauf exceptions</a:t>
            </a:r>
            <a:r>
              <a:rPr lang="fr-FR" sz="2400" dirty="0"/>
              <a:t>) </a:t>
            </a:r>
            <a:r>
              <a:rPr lang="fr-FR" sz="2400" b="1" dirty="0" smtClean="0"/>
              <a:t>dans le même temps </a:t>
            </a:r>
            <a:r>
              <a:rPr lang="fr-FR" sz="2400" b="1" dirty="0" smtClean="0">
                <a:solidFill>
                  <a:schemeClr val="tx2"/>
                </a:solidFill>
              </a:rPr>
              <a:t>(</a:t>
            </a:r>
            <a:r>
              <a:rPr lang="fr-FR" sz="2400" b="1" dirty="0" smtClean="0"/>
              <a:t>ce qui ne signifie pas jour).</a:t>
            </a:r>
          </a:p>
          <a:p>
            <a:pPr marL="324000" indent="-324000">
              <a:buFont typeface="Arial" charset="0"/>
              <a:buNone/>
              <a:defRPr/>
            </a:pPr>
            <a:endParaRPr lang="fr-FR" sz="2400" b="1" dirty="0"/>
          </a:p>
          <a:p>
            <a:pPr marL="324000" indent="-324000">
              <a:buFont typeface="Arial" charset="0"/>
              <a:buNone/>
              <a:defRPr/>
            </a:pPr>
            <a:r>
              <a:rPr lang="fr-FR" sz="2400" b="1" dirty="0" smtClean="0">
                <a:solidFill>
                  <a:schemeClr val="tx2"/>
                </a:solidFill>
              </a:rPr>
              <a:t>   -  </a:t>
            </a:r>
            <a:r>
              <a:rPr lang="fr-FR" sz="2400" dirty="0" smtClean="0">
                <a:solidFill>
                  <a:prstClr val="black"/>
                </a:solidFill>
              </a:rPr>
              <a:t>cumul </a:t>
            </a:r>
            <a:r>
              <a:rPr lang="fr-FR" sz="2400" dirty="0">
                <a:solidFill>
                  <a:prstClr val="black"/>
                </a:solidFill>
              </a:rPr>
              <a:t>limité pour les actes techniques à deux actes (sauf exceptions) </a:t>
            </a:r>
            <a:r>
              <a:rPr lang="fr-FR" sz="2400" b="1" dirty="0" smtClean="0"/>
              <a:t>dans le même temps (ce qui ne signifie pas jour), 50% (code 2) pour l’honoraire le moins élevé.</a:t>
            </a:r>
          </a:p>
          <a:p>
            <a:pPr marL="0" indent="0">
              <a:buFont typeface="Arial" charset="0"/>
              <a:buNone/>
              <a:defRPr/>
            </a:pP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9218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1520" y="188640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912" cy="1143000"/>
          </a:xfrm>
        </p:spPr>
        <p:txBody>
          <a:bodyPr>
            <a:normAutofit/>
          </a:bodyPr>
          <a:lstStyle/>
          <a:p>
            <a:r>
              <a:rPr lang="fr-FR" altLang="fr-FR" sz="3200" dirty="0" smtClean="0">
                <a:solidFill>
                  <a:srgbClr val="000000"/>
                </a:solidFill>
              </a:rPr>
              <a:t>Mais </a:t>
            </a:r>
            <a:r>
              <a:rPr lang="fr-FR" altLang="fr-FR" sz="3200" b="1" dirty="0" smtClean="0">
                <a:solidFill>
                  <a:srgbClr val="0000FF"/>
                </a:solidFill>
              </a:rPr>
              <a:t>même séance </a:t>
            </a:r>
            <a:r>
              <a:rPr lang="fr-FR" altLang="fr-FR" sz="3200" dirty="0" smtClean="0">
                <a:solidFill>
                  <a:srgbClr val="000000"/>
                </a:solidFill>
              </a:rPr>
              <a:t>ou </a:t>
            </a:r>
            <a:r>
              <a:rPr lang="fr-FR" altLang="fr-FR" sz="3200" b="1" dirty="0" smtClean="0">
                <a:solidFill>
                  <a:srgbClr val="0000FF"/>
                </a:solidFill>
              </a:rPr>
              <a:t>même temps </a:t>
            </a:r>
            <a:r>
              <a:rPr lang="fr-FR" altLang="fr-FR" sz="3200" dirty="0" smtClean="0">
                <a:solidFill>
                  <a:srgbClr val="000000"/>
                </a:solidFill>
              </a:rPr>
              <a:t>ne signifie pas </a:t>
            </a:r>
            <a:r>
              <a:rPr lang="fr-FR" altLang="fr-FR" sz="3200" b="1" dirty="0" smtClean="0">
                <a:solidFill>
                  <a:srgbClr val="000000"/>
                </a:solidFill>
              </a:rPr>
              <a:t>même jour </a:t>
            </a:r>
            <a:r>
              <a:rPr lang="fr-FR" altLang="fr-FR" sz="3200" dirty="0" smtClean="0">
                <a:solidFill>
                  <a:srgbClr val="000000"/>
                </a:solidFill>
              </a:rPr>
              <a:t>(suite)</a:t>
            </a:r>
            <a:endParaRPr lang="fr-FR" alt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399330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2400" b="1" dirty="0" smtClean="0">
                <a:solidFill>
                  <a:schemeClr val="tx2"/>
                </a:solidFill>
              </a:rPr>
              <a:t>CCAM : </a:t>
            </a:r>
            <a:r>
              <a:rPr lang="fr-FR" sz="2400" b="1" dirty="0" smtClean="0"/>
              <a:t>même temps ne signifie pas même jour</a:t>
            </a:r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r>
              <a:rPr lang="fr-FR" sz="2400" b="1" dirty="0" smtClean="0">
                <a:solidFill>
                  <a:schemeClr val="tx2"/>
                </a:solidFill>
              </a:rPr>
              <a:t>Utilisation du code 5 pour association d’actes, conditions</a:t>
            </a:r>
            <a:r>
              <a:rPr lang="fr-FR" sz="24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  actes réalisés à des moments différents et </a:t>
            </a:r>
            <a:r>
              <a:rPr lang="fr-FR" sz="2400" b="1" dirty="0" smtClean="0">
                <a:solidFill>
                  <a:schemeClr val="tx2"/>
                </a:solidFill>
              </a:rPr>
              <a:t>discontinus</a:t>
            </a:r>
            <a:r>
              <a:rPr lang="fr-FR" sz="2400" dirty="0" smtClean="0">
                <a:solidFill>
                  <a:schemeClr val="tx2"/>
                </a:solidFill>
              </a:rPr>
              <a:t> de la journée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400" dirty="0" smtClean="0">
                <a:solidFill>
                  <a:schemeClr val="tx2"/>
                </a:solidFill>
              </a:rPr>
              <a:t> - </a:t>
            </a:r>
            <a:r>
              <a:rPr lang="fr-FR" sz="2400" b="1" dirty="0" smtClean="0">
                <a:solidFill>
                  <a:schemeClr val="tx2"/>
                </a:solidFill>
              </a:rPr>
              <a:t>pour des raisons médicales ou dans l’intérêt du patient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400" dirty="0" smtClean="0">
                <a:solidFill>
                  <a:schemeClr val="tx2"/>
                </a:solidFill>
              </a:rPr>
              <a:t> - à l’exclusion de ceux réalisés dans une unité de réanimation ou dans  une unité de soins intensifs en cardiologie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 </a:t>
            </a:r>
            <a:r>
              <a:rPr lang="fr-FR" sz="2400" b="1" dirty="0" smtClean="0">
                <a:solidFill>
                  <a:schemeClr val="tx2"/>
                </a:solidFill>
              </a:rPr>
              <a:t>justification dans le dossier médical </a:t>
            </a:r>
            <a:r>
              <a:rPr lang="fr-FR" sz="2400" dirty="0" smtClean="0">
                <a:solidFill>
                  <a:schemeClr val="tx2"/>
                </a:solidFill>
              </a:rPr>
              <a:t>du patient, qui est tenu à la disposition du contrôle médical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                     Code 5 =  </a:t>
            </a:r>
            <a:r>
              <a:rPr lang="fr-FR" sz="2400" b="1" dirty="0" smtClean="0">
                <a:solidFill>
                  <a:schemeClr val="tx2"/>
                </a:solidFill>
              </a:rPr>
              <a:t>Facturation des 2 actes à taux plein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0242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128792" cy="1143000"/>
          </a:xfrm>
        </p:spPr>
        <p:txBody>
          <a:bodyPr>
            <a:normAutofit/>
          </a:bodyPr>
          <a:lstStyle/>
          <a:p>
            <a:r>
              <a:rPr lang="fr-FR" altLang="fr-FR" sz="3400" dirty="0" smtClean="0"/>
              <a:t>Mais </a:t>
            </a:r>
            <a:r>
              <a:rPr lang="fr-FR" altLang="fr-FR" sz="3400" b="1" dirty="0" smtClean="0">
                <a:solidFill>
                  <a:srgbClr val="0000FF"/>
                </a:solidFill>
              </a:rPr>
              <a:t>même séance </a:t>
            </a:r>
            <a:r>
              <a:rPr lang="fr-FR" altLang="fr-FR" sz="3400" dirty="0" smtClean="0"/>
              <a:t>ou </a:t>
            </a:r>
            <a:r>
              <a:rPr lang="fr-FR" altLang="fr-FR" sz="3400" b="1" dirty="0" smtClean="0">
                <a:solidFill>
                  <a:schemeClr val="tx2"/>
                </a:solidFill>
              </a:rPr>
              <a:t>même temps </a:t>
            </a:r>
            <a:r>
              <a:rPr lang="fr-FR" altLang="fr-FR" sz="3400" dirty="0" smtClean="0"/>
              <a:t>ne signifie pas </a:t>
            </a:r>
            <a:r>
              <a:rPr lang="fr-FR" altLang="fr-FR" sz="3400" b="1" dirty="0" smtClean="0"/>
              <a:t>même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1438"/>
            <a:ext cx="8424863" cy="500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rgbClr val="0000FF"/>
                </a:solidFill>
              </a:rPr>
              <a:t>NGAP même séance</a:t>
            </a:r>
            <a:r>
              <a:rPr lang="fr-FR" b="1" dirty="0" smtClean="0">
                <a:solidFill>
                  <a:srgbClr val="0000FF"/>
                </a:solidFill>
              </a:rPr>
              <a:t>: </a:t>
            </a:r>
            <a:r>
              <a:rPr lang="fr-FR" sz="2000" dirty="0" smtClean="0"/>
              <a:t>Dans </a:t>
            </a:r>
            <a:r>
              <a:rPr lang="fr-FR" sz="2000" dirty="0"/>
              <a:t>sa réponse du 12/1/1994, </a:t>
            </a:r>
            <a:r>
              <a:rPr lang="fr-FR" sz="2000" b="1" dirty="0"/>
              <a:t>Maurice DRUON</a:t>
            </a:r>
            <a:r>
              <a:rPr lang="fr-FR" sz="2000" dirty="0"/>
              <a:t>,  </a:t>
            </a:r>
            <a:r>
              <a:rPr lang="fr-FR" sz="2000" dirty="0" smtClean="0"/>
              <a:t>alors Secrétaire Perpétuel de l’ Académie française, </a:t>
            </a:r>
            <a:r>
              <a:rPr lang="fr-FR" sz="2000" dirty="0"/>
              <a:t>nous informe que la Commission du dictionnaire s'est penchée sur notre question au cours de sa réunion du jeudi 6 janvier 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i="1" dirty="0" smtClean="0"/>
              <a:t>« L'idée </a:t>
            </a:r>
            <a:r>
              <a:rPr lang="fr-FR" sz="2000" i="1" dirty="0"/>
              <a:t>de séance implique celle d'un temps limité et déterminé. C’est ainsi qu'on ouvre une séance et qu'on la </a:t>
            </a:r>
            <a:r>
              <a:rPr lang="fr-FR" sz="2000" i="1" dirty="0" smtClean="0"/>
              <a:t>ferme. ...</a:t>
            </a:r>
            <a:r>
              <a:rPr lang="fr-FR" sz="2000" i="1" dirty="0"/>
              <a:t>il est clair que séance désignera un acte ou une action dont les limites temporelles sont déterminées. La durée d'une séance sera donc, comme vous le pensez vous-même, équivalente à la durée de l'acte médical pratiqué</a:t>
            </a:r>
            <a:r>
              <a:rPr lang="fr-FR" sz="2000" i="1" dirty="0" smtClean="0"/>
              <a:t>. » 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Cour </a:t>
            </a:r>
            <a:r>
              <a:rPr lang="fr-FR" sz="2000" b="1" dirty="0">
                <a:solidFill>
                  <a:prstClr val="black"/>
                </a:solidFill>
                <a:ea typeface="Times New Roman"/>
                <a:cs typeface="Times New Roman"/>
              </a:rPr>
              <a:t>de Cassation </a:t>
            </a:r>
            <a:r>
              <a:rPr lang="fr-FR" sz="20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17/10/96</a:t>
            </a:r>
            <a:endParaRPr lang="fr-FR" sz="2000" b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sz="1600" i="1" dirty="0" smtClean="0">
                <a:ea typeface="Times New Roman"/>
                <a:cs typeface="Times New Roman"/>
              </a:rPr>
              <a:t>Attendu que le Tribunal, après avoir relevé que la fibroscopie haute et l’échographie abdominale sont des examens indépendants, utilisant des techniques différentes, effectués de manière discontinue en des temps différents, a pu en déduire que </a:t>
            </a:r>
            <a:r>
              <a:rPr lang="fr-FR" sz="20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ces actes distincts n’ayant pas été réalisés au cours d’une même séance devaient être cotés à taux plein par le praticien </a:t>
            </a:r>
            <a:r>
              <a:rPr lang="fr-FR" sz="2000" i="1" dirty="0" smtClean="0">
                <a:solidFill>
                  <a:srgbClr val="0000FF"/>
                </a:solidFill>
                <a:ea typeface="Times New Roman"/>
                <a:cs typeface="Times New Roman"/>
              </a:rPr>
              <a:t>»</a:t>
            </a:r>
            <a:r>
              <a:rPr lang="fr-FR" sz="2000" dirty="0" smtClean="0">
                <a:solidFill>
                  <a:srgbClr val="0000FF"/>
                </a:solidFill>
                <a:ea typeface="Times New Roman"/>
                <a:cs typeface="Times New Roman"/>
              </a:rPr>
              <a:t>. </a:t>
            </a:r>
            <a:endParaRPr lang="fr-FR" sz="2000" dirty="0" smtClean="0">
              <a:solidFill>
                <a:srgbClr val="0000FF"/>
              </a:solidFill>
            </a:endParaRPr>
          </a:p>
        </p:txBody>
      </p:sp>
      <p:pic>
        <p:nvPicPr>
          <p:cNvPr id="6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28061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fr-FR" b="1" dirty="0" smtClean="0"/>
              <a:t>Divers…</a:t>
            </a:r>
            <a:endParaRPr lang="fr-FR" b="1" dirty="0"/>
          </a:p>
        </p:txBody>
      </p:sp>
      <p:pic>
        <p:nvPicPr>
          <p:cNvPr id="11266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9552" y="404664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Divers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Tarif cible actes CCAM 01/2015 : S1 et CAS </a:t>
            </a:r>
            <a:r>
              <a:rPr lang="fr-FR" sz="2800" dirty="0" smtClean="0">
                <a:latin typeface="Calibri"/>
              </a:rPr>
              <a:t>≠ S2</a:t>
            </a:r>
            <a:endParaRPr lang="fr-FR" sz="2800" dirty="0" smtClean="0"/>
          </a:p>
          <a:p>
            <a:pPr>
              <a:buFont typeface="Wingdings" pitchFamily="2" charset="2"/>
              <a:buChar char="ü"/>
            </a:pPr>
            <a:r>
              <a:rPr lang="fr-FR" sz="1800" dirty="0" smtClean="0"/>
              <a:t>CODE : HKPA005</a:t>
            </a:r>
            <a:br>
              <a:rPr lang="fr-FR" sz="1800" dirty="0" smtClean="0"/>
            </a:br>
            <a:r>
              <a:rPr lang="fr-FR" sz="1800" dirty="0" smtClean="0"/>
              <a:t>LIBELLE : Mise à plat d'abcès / fistule </a:t>
            </a:r>
            <a:r>
              <a:rPr lang="fr-FR" sz="1800" dirty="0" err="1" smtClean="0"/>
              <a:t>intersphinctérien</a:t>
            </a:r>
            <a:r>
              <a:rPr lang="fr-FR" sz="1800" dirty="0" smtClean="0"/>
              <a:t> haut [</a:t>
            </a:r>
            <a:r>
              <a:rPr lang="fr-FR" sz="1800" dirty="0" err="1" smtClean="0"/>
              <a:t>intramural</a:t>
            </a:r>
            <a:r>
              <a:rPr lang="fr-FR" sz="1800" dirty="0" smtClean="0"/>
              <a:t>] de l'anus</a:t>
            </a:r>
          </a:p>
          <a:p>
            <a:pPr>
              <a:buFont typeface="Wingdings" pitchFamily="2" charset="2"/>
              <a:buChar char="ü"/>
            </a:pPr>
            <a:r>
              <a:rPr lang="fr-FR" sz="1800" dirty="0" smtClean="0"/>
              <a:t>S1 et CAS :194,27 €	S2 = 156,56 €</a:t>
            </a:r>
          </a:p>
          <a:p>
            <a:pPr>
              <a:buFont typeface="Wingdings" pitchFamily="2" charset="2"/>
              <a:buChar char="ü"/>
            </a:pPr>
            <a:endParaRPr lang="fr-FR" sz="1800" dirty="0" smtClean="0"/>
          </a:p>
          <a:p>
            <a:pPr>
              <a:defRPr/>
            </a:pPr>
            <a:r>
              <a:rPr lang="fr-FR" sz="2800" dirty="0" smtClean="0"/>
              <a:t>Forfait acte clinique MPA (&gt; 80 ans) S1 et CAS : 5€</a:t>
            </a:r>
          </a:p>
          <a:p>
            <a:pPr>
              <a:defRPr/>
            </a:pPr>
            <a:endParaRPr lang="fr-FR" sz="1700" dirty="0" smtClean="0"/>
          </a:p>
          <a:p>
            <a:pPr>
              <a:defRPr/>
            </a:pPr>
            <a:r>
              <a:rPr lang="fr-FR" sz="2800" dirty="0" smtClean="0"/>
              <a:t>Modificateurs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400" dirty="0" smtClean="0"/>
              <a:t>URGENCE : Nuit - D/JF</a:t>
            </a:r>
          </a:p>
          <a:p>
            <a:pPr marL="0" indent="0">
              <a:buNone/>
              <a:defRPr/>
            </a:pPr>
            <a:r>
              <a:rPr lang="fr-FR" sz="2800" dirty="0" smtClean="0"/>
              <a:t>   </a:t>
            </a:r>
            <a:r>
              <a:rPr lang="fr-FR" sz="2400" dirty="0" smtClean="0"/>
              <a:t>- Nuit (20H 08H)</a:t>
            </a:r>
            <a:r>
              <a:rPr lang="fr-FR" sz="2800" dirty="0" smtClean="0"/>
              <a:t>   </a:t>
            </a:r>
            <a:r>
              <a:rPr lang="fr-FR" sz="2800" b="1" dirty="0" smtClean="0"/>
              <a:t>U</a:t>
            </a:r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 </a:t>
            </a:r>
            <a:r>
              <a:rPr lang="fr-FR" sz="2400" dirty="0" smtClean="0"/>
              <a:t>25,15€</a:t>
            </a:r>
          </a:p>
          <a:p>
            <a:pPr marL="0" indent="0">
              <a:buNone/>
              <a:defRPr/>
            </a:pPr>
            <a:r>
              <a:rPr lang="fr-FR" sz="2800" dirty="0" smtClean="0"/>
              <a:t>   - D, JF: </a:t>
            </a:r>
            <a:r>
              <a:rPr lang="fr-FR" sz="2800" b="1" dirty="0" smtClean="0"/>
              <a:t>F</a:t>
            </a:r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19,06€</a:t>
            </a:r>
          </a:p>
          <a:p>
            <a:pPr>
              <a:defRPr/>
            </a:pPr>
            <a:endParaRPr lang="fr-FR" sz="2800" dirty="0" smtClean="0"/>
          </a:p>
          <a:p>
            <a:endParaRPr lang="fr-FR" sz="1800" dirty="0"/>
          </a:p>
        </p:txBody>
      </p:sp>
      <p:pic>
        <p:nvPicPr>
          <p:cNvPr id="12290" name="Image 1" descr="SYNMAD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3528" y="332656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989040"/>
          </a:xfrm>
        </p:spPr>
        <p:txBody>
          <a:bodyPr/>
          <a:lstStyle/>
          <a:p>
            <a:pPr marL="174625" indent="-174625" algn="ctr">
              <a:buNone/>
            </a:pPr>
            <a:r>
              <a:rPr lang="fr-FR" dirty="0" smtClean="0"/>
              <a:t>Double intérêt à bien connaître la nomenclature</a:t>
            </a:r>
          </a:p>
          <a:p>
            <a:pPr marL="706438"/>
            <a:endParaRPr lang="fr-FR" dirty="0" smtClean="0"/>
          </a:p>
          <a:p>
            <a:pPr marL="987425" indent="-542925"/>
            <a:r>
              <a:rPr lang="fr-FR" sz="2800" dirty="0" smtClean="0"/>
              <a:t>Optimisation des cotations dans le respect des règles.</a:t>
            </a:r>
          </a:p>
          <a:p>
            <a:pPr marL="987425" indent="-542925"/>
            <a:endParaRPr lang="fr-FR" sz="2800" dirty="0" smtClean="0"/>
          </a:p>
          <a:p>
            <a:pPr marL="987425" indent="-542925"/>
            <a:r>
              <a:rPr lang="fr-FR" sz="2800" dirty="0" smtClean="0"/>
              <a:t>Eviter les contentieux avec la caisse </a:t>
            </a:r>
            <a:endParaRPr lang="fr-FR" sz="2800" dirty="0"/>
          </a:p>
        </p:txBody>
      </p:sp>
      <p:pic>
        <p:nvPicPr>
          <p:cNvPr id="13314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404664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C2 : tout ce que vous avez voulu savoir…</a:t>
            </a:r>
          </a:p>
          <a:p>
            <a:endParaRPr lang="fr-FR" dirty="0" smtClean="0"/>
          </a:p>
          <a:p>
            <a:r>
              <a:rPr lang="fr-FR" dirty="0" smtClean="0"/>
              <a:t>Association d’actes</a:t>
            </a:r>
          </a:p>
          <a:p>
            <a:endParaRPr lang="fr-FR" dirty="0" smtClean="0"/>
          </a:p>
          <a:p>
            <a:r>
              <a:rPr lang="fr-FR" dirty="0" smtClean="0"/>
              <a:t>Divers…</a:t>
            </a:r>
            <a:endParaRPr lang="fr-FR" dirty="0"/>
          </a:p>
        </p:txBody>
      </p:sp>
      <p:pic>
        <p:nvPicPr>
          <p:cNvPr id="2050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1520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10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/>
              <a:t>Accessible aux </a:t>
            </a:r>
            <a:r>
              <a:rPr lang="fr-FR" sz="2400" dirty="0" smtClean="0">
                <a:solidFill>
                  <a:srgbClr val="FF0000"/>
                </a:solidFill>
              </a:rPr>
              <a:t>spécialistes qualifiés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Demande explicite (</a:t>
            </a:r>
            <a:r>
              <a:rPr lang="fr-FR" sz="2400" dirty="0" smtClean="0">
                <a:solidFill>
                  <a:srgbClr val="FF0000"/>
                </a:solidFill>
              </a:rPr>
              <a:t>non forcément écrite</a:t>
            </a:r>
            <a:r>
              <a:rPr lang="fr-FR" sz="2400" dirty="0" smtClean="0"/>
              <a:t>) du </a:t>
            </a:r>
            <a:r>
              <a:rPr lang="fr-FR" sz="2400" b="1" dirty="0" smtClean="0"/>
              <a:t>médecin traitant</a:t>
            </a:r>
            <a:r>
              <a:rPr lang="fr-FR" sz="2400" dirty="0" smtClean="0"/>
              <a:t> (</a:t>
            </a:r>
            <a:r>
              <a:rPr lang="fr-FR" sz="2000" dirty="0" smtClean="0"/>
              <a:t>ou de son remplaçant ou en cas de déplacement ou </a:t>
            </a:r>
            <a:r>
              <a:rPr lang="fr-FR" sz="2000" dirty="0" smtClean="0">
                <a:solidFill>
                  <a:srgbClr val="FF0000"/>
                </a:solidFill>
              </a:rPr>
              <a:t>urgence</a:t>
            </a:r>
            <a:r>
              <a:rPr lang="fr-FR" sz="2000" dirty="0" smtClean="0"/>
              <a:t>, du médecin qui adresse le patient).</a:t>
            </a:r>
          </a:p>
          <a:p>
            <a:pPr>
              <a:spcAft>
                <a:spcPts val="1200"/>
              </a:spcAft>
            </a:pPr>
            <a:r>
              <a:rPr lang="fr-FR" altLang="fr-FR" sz="2400" dirty="0" smtClean="0">
                <a:solidFill>
                  <a:srgbClr val="FF0000"/>
                </a:solidFill>
              </a:rPr>
              <a:t>Lettre</a:t>
            </a:r>
            <a:r>
              <a:rPr lang="fr-FR" altLang="fr-FR" sz="2400" dirty="0" smtClean="0"/>
              <a:t> au correspondant, avec </a:t>
            </a:r>
            <a:r>
              <a:rPr lang="fr-FR" altLang="fr-FR" sz="2400" dirty="0" smtClean="0">
                <a:solidFill>
                  <a:srgbClr val="FF0000"/>
                </a:solidFill>
              </a:rPr>
              <a:t>la notion d’adressage</a:t>
            </a:r>
          </a:p>
          <a:p>
            <a:pPr>
              <a:spcAft>
                <a:spcPts val="1200"/>
              </a:spcAft>
            </a:pPr>
            <a:r>
              <a:rPr lang="fr-FR" altLang="fr-FR" sz="2400" dirty="0" smtClean="0">
                <a:solidFill>
                  <a:srgbClr val="FF0000"/>
                </a:solidFill>
              </a:rPr>
              <a:t>Pas de soins continus</a:t>
            </a:r>
            <a:r>
              <a:rPr lang="fr-FR" altLang="fr-FR" sz="2400" dirty="0" smtClean="0"/>
              <a:t>, mais ordonnance de mise en route du traitement et demande d’examens possible</a:t>
            </a:r>
            <a:endParaRPr lang="fr-FR" sz="20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3074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1520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500063" y="184150"/>
            <a:ext cx="8229600" cy="796925"/>
          </a:xfrm>
        </p:spPr>
        <p:txBody>
          <a:bodyPr/>
          <a:lstStyle/>
          <a:p>
            <a:pPr eaLnBrk="1" hangingPunct="1"/>
            <a:r>
              <a:rPr lang="fr-FR" altLang="fr-FR" b="1" dirty="0" smtClean="0"/>
              <a:t>C2 - suite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>
          <a:xfrm>
            <a:off x="684213" y="1125538"/>
            <a:ext cx="8280400" cy="48957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REGLE des 4 mois </a:t>
            </a:r>
            <a:r>
              <a:rPr lang="fr-FR" sz="2400" dirty="0" smtClean="0"/>
              <a:t>: ne pas avoir reçu le patient dans les 4 mois précédents et ne pas avoir à le recevoir de nouveau pour une </a:t>
            </a:r>
            <a:r>
              <a:rPr lang="fr-FR" sz="2400" dirty="0" smtClean="0">
                <a:solidFill>
                  <a:srgbClr val="FF0000"/>
                </a:solidFill>
              </a:rPr>
              <a:t>consultation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programmée</a:t>
            </a:r>
            <a:r>
              <a:rPr lang="fr-FR" sz="2400" dirty="0" smtClean="0"/>
              <a:t> dans les 4 mois suivants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MAIS possibilité au décours de ce C2</a:t>
            </a:r>
            <a:r>
              <a:rPr lang="fr-FR" sz="2400" dirty="0" smtClean="0"/>
              <a:t> :</a:t>
            </a:r>
          </a:p>
          <a:p>
            <a:pPr marL="324000" indent="-324000" algn="just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fr-FR" sz="2400" dirty="0"/>
              <a:t> </a:t>
            </a:r>
            <a:r>
              <a:rPr lang="fr-FR" sz="2400" dirty="0" smtClean="0"/>
              <a:t> - ou de revoir le patient pour une Cs de synthèse, si examens    complémentaires demandés à </a:t>
            </a:r>
            <a:r>
              <a:rPr lang="fr-FR" sz="2400" u="sng" dirty="0" smtClean="0"/>
              <a:t>un autre </a:t>
            </a:r>
            <a:r>
              <a:rPr lang="fr-FR" sz="2400" dirty="0" smtClean="0"/>
              <a:t>professionnel de santé</a:t>
            </a:r>
          </a:p>
          <a:p>
            <a:pPr marL="324000" indent="-324000" algn="just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fr-FR" sz="2400" dirty="0"/>
              <a:t> </a:t>
            </a:r>
            <a:r>
              <a:rPr lang="fr-FR" sz="2400" dirty="0" smtClean="0"/>
              <a:t> - ou de pratiquer les actes techniques nécessaires à l’élaboration de son avis de Consultant. </a:t>
            </a:r>
            <a:r>
              <a:rPr lang="fr-FR" sz="2400" dirty="0" smtClean="0">
                <a:solidFill>
                  <a:srgbClr val="FF0000"/>
                </a:solidFill>
              </a:rPr>
              <a:t>Dans ce cas, pas de Cs de synthèse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En cas d’</a:t>
            </a:r>
            <a:r>
              <a:rPr lang="fr-FR" sz="2400" dirty="0" smtClean="0">
                <a:solidFill>
                  <a:srgbClr val="FF0000"/>
                </a:solidFill>
              </a:rPr>
              <a:t>événement intercurrent </a:t>
            </a:r>
            <a:r>
              <a:rPr lang="fr-FR" sz="2400" dirty="0" smtClean="0"/>
              <a:t>(autre pathologie), possibilité de revoir le patient dans les 4 mois, mais pour une </a:t>
            </a:r>
            <a:r>
              <a:rPr lang="fr-FR" sz="2400" dirty="0" smtClean="0">
                <a:solidFill>
                  <a:srgbClr val="FF0000"/>
                </a:solidFill>
              </a:rPr>
              <a:t>Cs</a:t>
            </a:r>
            <a:r>
              <a:rPr lang="fr-FR" sz="2400" dirty="0" smtClean="0"/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fr-FR" sz="2400" dirty="0" smtClean="0"/>
              <a:t>Le C2 n'est pas applicable dans le cadre d’une prise en charge </a:t>
            </a:r>
            <a:r>
              <a:rPr lang="fr-FR" sz="2400" dirty="0" smtClean="0">
                <a:solidFill>
                  <a:srgbClr val="FF0000"/>
                </a:solidFill>
              </a:rPr>
              <a:t>protocolisée</a:t>
            </a:r>
            <a:r>
              <a:rPr lang="fr-FR" sz="2400" dirty="0" smtClean="0"/>
              <a:t> (protocole ALD…) ou d’une séquence de soins.</a:t>
            </a:r>
          </a:p>
        </p:txBody>
      </p:sp>
      <p:pic>
        <p:nvPicPr>
          <p:cNvPr id="4098" name="Image 1" descr="SYNMAD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1520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229600" cy="504825"/>
          </a:xfrm>
        </p:spPr>
        <p:txBody>
          <a:bodyPr>
            <a:normAutofit fontScale="90000"/>
          </a:bodyPr>
          <a:lstStyle/>
          <a:p>
            <a:r>
              <a:rPr lang="fr-FR" altLang="fr-FR" sz="2800" dirty="0" smtClean="0"/>
              <a:t>Le C2 état des lieux 2012 : 12 millions de C2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0638" y="620713"/>
          <a:ext cx="9123362" cy="6064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768"/>
                <a:gridCol w="623595"/>
                <a:gridCol w="2975404"/>
                <a:gridCol w="623595"/>
              </a:tblGrid>
              <a:tr h="64007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Spécialités médicales Poids C2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Spécialités médicales Poids C2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Pathologie cardio vasculaire  </a:t>
                      </a:r>
                      <a:r>
                        <a:rPr lang="fr-FR" sz="1800" i="1" dirty="0" smtClean="0"/>
                        <a:t>1 503 945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25%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Gynécologie</a:t>
                      </a:r>
                      <a:r>
                        <a:rPr lang="fr-FR" sz="1800" baseline="0" dirty="0" smtClean="0"/>
                        <a:t> médicale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Gastro-entérologie</a:t>
                      </a:r>
                      <a:r>
                        <a:rPr lang="fr-FR" sz="1800" baseline="0" dirty="0" smtClean="0"/>
                        <a:t> et hépatologie </a:t>
                      </a:r>
                      <a:r>
                        <a:rPr lang="fr-FR" sz="1800" i="1" baseline="0" dirty="0" smtClean="0"/>
                        <a:t>1 199 468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39%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Oncologie Radiothérapie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Dermatologie</a:t>
                      </a:r>
                      <a:r>
                        <a:rPr lang="fr-FR" sz="1800" baseline="0" dirty="0" smtClean="0"/>
                        <a:t> et Vénérologie </a:t>
                      </a:r>
                      <a:r>
                        <a:rPr lang="fr-FR" sz="1800" i="1" baseline="0" dirty="0" smtClean="0"/>
                        <a:t>1 148 837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Néphrologie </a:t>
                      </a:r>
                      <a:r>
                        <a:rPr lang="fr-FR" sz="1800" i="1" dirty="0" smtClean="0"/>
                        <a:t>42 658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7%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Anesthésiologie </a:t>
                      </a:r>
                      <a:r>
                        <a:rPr lang="fr-FR" sz="1800" i="1" dirty="0" smtClean="0"/>
                        <a:t>1 124 253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23%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Oncologie</a:t>
                      </a:r>
                      <a:r>
                        <a:rPr lang="fr-FR" sz="1800" baseline="0" dirty="0" smtClean="0"/>
                        <a:t> médicale </a:t>
                      </a:r>
                      <a:r>
                        <a:rPr lang="fr-FR" sz="1800" i="1" baseline="0" dirty="0" smtClean="0"/>
                        <a:t>37 232C2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ORL </a:t>
                      </a:r>
                      <a:r>
                        <a:rPr lang="fr-FR" sz="1800" i="1" dirty="0" smtClean="0"/>
                        <a:t>962 563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28%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Radiothérapie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43201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Rhumatologie </a:t>
                      </a:r>
                      <a:r>
                        <a:rPr lang="fr-FR" sz="1800" i="1" dirty="0" smtClean="0"/>
                        <a:t>758 722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Neurologie  </a:t>
                      </a:r>
                      <a:r>
                        <a:rPr lang="fr-FR" sz="1800" i="1" dirty="0" smtClean="0"/>
                        <a:t>16 930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Ophtalmologie </a:t>
                      </a:r>
                      <a:r>
                        <a:rPr lang="fr-FR" sz="1800" i="1" dirty="0" smtClean="0"/>
                        <a:t>399 866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3%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Radiodiagnostic </a:t>
                      </a:r>
                      <a:r>
                        <a:rPr lang="fr-FR" sz="1800" i="1" dirty="0" smtClean="0"/>
                        <a:t>11</a:t>
                      </a:r>
                      <a:r>
                        <a:rPr lang="fr-FR" sz="1800" i="1" baseline="0" dirty="0" smtClean="0"/>
                        <a:t> 541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Endocrinologie </a:t>
                      </a:r>
                      <a:r>
                        <a:rPr lang="fr-FR" sz="1800" i="1" dirty="0" smtClean="0"/>
                        <a:t>360 217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19%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Hématologie </a:t>
                      </a:r>
                      <a:r>
                        <a:rPr lang="fr-FR" sz="1800" i="1" dirty="0" smtClean="0"/>
                        <a:t>10 744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20%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Gynécologie obstétrique </a:t>
                      </a:r>
                      <a:r>
                        <a:rPr lang="fr-FR" sz="1800" i="1" dirty="0" smtClean="0"/>
                        <a:t>324 936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4%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Obstétrique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5%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Pneumologie </a:t>
                      </a:r>
                      <a:r>
                        <a:rPr lang="fr-FR" sz="1800" i="1" dirty="0" smtClean="0"/>
                        <a:t>163 560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16%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Psychiatrie générale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Médecine interne </a:t>
                      </a:r>
                      <a:r>
                        <a:rPr lang="fr-FR" sz="1800" i="1" dirty="0" smtClean="0"/>
                        <a:t>112 767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21%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Anapath </a:t>
                      </a:r>
                      <a:r>
                        <a:rPr lang="fr-FR" sz="1800" i="1" dirty="0" smtClean="0"/>
                        <a:t>894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21%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Stomatologie </a:t>
                      </a:r>
                      <a:r>
                        <a:rPr lang="fr-FR" sz="1800" i="1" dirty="0" smtClean="0"/>
                        <a:t>108 012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18%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Médecine nucléaire</a:t>
                      </a:r>
                      <a:r>
                        <a:rPr lang="fr-FR" sz="1800" i="1" dirty="0" smtClean="0"/>
                        <a:t> 890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23%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Médecine physique Réadaptation </a:t>
                      </a:r>
                      <a:r>
                        <a:rPr lang="fr-FR" sz="1800" i="1" dirty="0" smtClean="0"/>
                        <a:t>102 420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12%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Omnipraticiens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  <a:tr h="38401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Pédiatrie </a:t>
                      </a:r>
                      <a:r>
                        <a:rPr lang="fr-FR" sz="1800" i="1" dirty="0" smtClean="0"/>
                        <a:t>94 561 C2</a:t>
                      </a:r>
                      <a:endParaRPr lang="fr-FR" sz="1800" i="1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Autres (sauf</a:t>
                      </a:r>
                      <a:r>
                        <a:rPr lang="fr-FR" sz="1800" baseline="0" dirty="0" smtClean="0"/>
                        <a:t> Chirurgie)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marL="91447" marR="91447" marT="45717" marB="45717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fr-FR" b="1" dirty="0" smtClean="0"/>
              <a:t>Association d’actes</a:t>
            </a:r>
            <a:endParaRPr lang="fr-FR" b="1" dirty="0"/>
          </a:p>
        </p:txBody>
      </p:sp>
      <p:pic>
        <p:nvPicPr>
          <p:cNvPr id="5122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536" y="188640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013450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4000" b="1" dirty="0" smtClean="0"/>
              <a:t>Notion d’Acte global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539553" y="1268760"/>
            <a:ext cx="8344098" cy="5040560"/>
          </a:xfrm>
          <a:ln w="12700"/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fr-FR" sz="16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fr-FR" sz="2400" dirty="0" smtClean="0"/>
              <a:t>La CCAM est fondée sur le principe de </a:t>
            </a:r>
            <a:r>
              <a:rPr lang="fr-FR" sz="2400" b="1" dirty="0" smtClean="0">
                <a:solidFill>
                  <a:srgbClr val="FF0000"/>
                </a:solidFill>
              </a:rPr>
              <a:t>l’acte global </a:t>
            </a:r>
            <a:r>
              <a:rPr lang="fr-FR" sz="2400" b="1" dirty="0" smtClean="0">
                <a:solidFill>
                  <a:schemeClr val="tx2"/>
                </a:solidFill>
              </a:rPr>
              <a:t>: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fr-FR" sz="2400" dirty="0"/>
              <a:t>(article I-6 des </a:t>
            </a:r>
            <a:r>
              <a:rPr lang="fr-FR" sz="2400" dirty="0" smtClean="0"/>
              <a:t>DG CCAM</a:t>
            </a:r>
            <a:r>
              <a:rPr lang="fr-FR" sz="2400" b="1" dirty="0" smtClean="0"/>
              <a:t>)</a:t>
            </a:r>
            <a:endParaRPr lang="fr-FR" sz="2400" dirty="0"/>
          </a:p>
          <a:p>
            <a:pPr algn="just" eaLnBrk="1" hangingPunct="1">
              <a:lnSpc>
                <a:spcPct val="80000"/>
              </a:lnSpc>
              <a:buNone/>
              <a:defRPr/>
            </a:pPr>
            <a:endParaRPr lang="fr-FR" sz="2400" dirty="0" smtClean="0"/>
          </a:p>
          <a:p>
            <a:pPr algn="just" eaLnBrk="1" hangingPunct="1">
              <a:lnSpc>
                <a:spcPct val="80000"/>
              </a:lnSpc>
              <a:buNone/>
              <a:defRPr/>
            </a:pPr>
            <a:endParaRPr lang="fr-FR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fr-FR" sz="2400" dirty="0" smtClean="0"/>
              <a:t>Un libellé décrit un </a:t>
            </a:r>
            <a:r>
              <a:rPr lang="fr-FR" sz="2400" b="1" dirty="0" smtClean="0"/>
              <a:t>acte diagnostique et/ou thérapeutique complet </a:t>
            </a:r>
            <a:r>
              <a:rPr lang="fr-FR" sz="2400" dirty="0" smtClean="0"/>
              <a:t>et achevé, </a:t>
            </a:r>
            <a:r>
              <a:rPr lang="fr-FR" sz="2400" b="1" dirty="0" smtClean="0"/>
              <a:t>dans </a:t>
            </a:r>
            <a:r>
              <a:rPr lang="fr-FR" sz="2400" b="1" dirty="0"/>
              <a:t>le même temps d’intervention</a:t>
            </a:r>
            <a:endParaRPr lang="fr-FR" sz="24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fr-FR" sz="2400" dirty="0" smtClean="0"/>
              <a:t>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fr-FR" sz="2400" dirty="0" smtClean="0"/>
              <a:t>Chaque libellé comprend implicitement </a:t>
            </a:r>
            <a:r>
              <a:rPr lang="fr-FR" sz="2400" b="1" dirty="0" smtClean="0"/>
              <a:t>l’ensemble des gestes </a:t>
            </a:r>
            <a:r>
              <a:rPr lang="fr-FR" sz="2400" dirty="0" smtClean="0"/>
              <a:t>nécessaires à la réalisation de l’acte dans les règles de l’art. Sont implicitement regroupés tous les gestes nécessaires à son exécution.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1800" dirty="0" smtClean="0"/>
          </a:p>
        </p:txBody>
      </p:sp>
      <p:pic>
        <p:nvPicPr>
          <p:cNvPr id="6146" name="Image 1" descr="SYNMAD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3528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138987" cy="922337"/>
          </a:xfrm>
        </p:spPr>
        <p:txBody>
          <a:bodyPr>
            <a:noAutofit/>
          </a:bodyPr>
          <a:lstStyle/>
          <a:p>
            <a:r>
              <a:rPr lang="fr-FR" altLang="fr-FR" sz="3200" b="1" dirty="0" smtClean="0"/>
              <a:t>Notion d’Acte global et</a:t>
            </a:r>
            <a:br>
              <a:rPr lang="fr-FR" altLang="fr-FR" sz="3200" b="1" dirty="0" smtClean="0"/>
            </a:br>
            <a:r>
              <a:rPr lang="fr-FR" altLang="fr-FR" sz="3200" b="1" dirty="0" smtClean="0"/>
              <a:t>période pré et post opératoire</a:t>
            </a:r>
            <a:endParaRPr lang="fr-FR" altLang="fr-FR" sz="32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0550" y="2132856"/>
            <a:ext cx="8229600" cy="432048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fr-FR" sz="2400" dirty="0" smtClean="0">
                <a:solidFill>
                  <a:prstClr val="black"/>
                </a:solidFill>
              </a:rPr>
              <a:t>     </a:t>
            </a:r>
            <a:r>
              <a:rPr lang="fr-FR" sz="2400" b="1" dirty="0" smtClean="0">
                <a:solidFill>
                  <a:prstClr val="black"/>
                </a:solidFill>
              </a:rPr>
              <a:t> Pour </a:t>
            </a:r>
            <a:r>
              <a:rPr lang="fr-FR" sz="2400" b="1" dirty="0">
                <a:solidFill>
                  <a:prstClr val="black"/>
                </a:solidFill>
              </a:rPr>
              <a:t>les actes chirurgicaux et les interventionnels </a:t>
            </a:r>
            <a:r>
              <a:rPr lang="fr-FR" sz="2400" dirty="0">
                <a:solidFill>
                  <a:prstClr val="black"/>
                </a:solidFill>
              </a:rPr>
              <a:t>ayant cette vocation « chirurgicale </a:t>
            </a:r>
            <a:r>
              <a:rPr lang="fr-FR" sz="2400" dirty="0" smtClean="0">
                <a:solidFill>
                  <a:prstClr val="black"/>
                </a:solidFill>
              </a:rPr>
              <a:t>» (</a:t>
            </a:r>
            <a:r>
              <a:rPr lang="fr-FR" sz="2400" b="1" dirty="0" smtClean="0">
                <a:solidFill>
                  <a:prstClr val="black"/>
                </a:solidFill>
              </a:rPr>
              <a:t>endoscopies thérapeutiques</a:t>
            </a:r>
            <a:r>
              <a:rPr lang="fr-FR" sz="2400" dirty="0" smtClean="0">
                <a:solidFill>
                  <a:prstClr val="black"/>
                </a:solidFill>
              </a:rPr>
              <a:t>), </a:t>
            </a:r>
            <a:r>
              <a:rPr lang="fr-FR" sz="2400" dirty="0">
                <a:solidFill>
                  <a:prstClr val="black"/>
                </a:solidFill>
              </a:rPr>
              <a:t>il </a:t>
            </a:r>
            <a:r>
              <a:rPr lang="fr-FR" sz="2400" dirty="0" smtClean="0">
                <a:solidFill>
                  <a:prstClr val="black"/>
                </a:solidFill>
              </a:rPr>
              <a:t>comprend :</a:t>
            </a:r>
            <a:endParaRPr lang="fr-FR" sz="2400" dirty="0" smtClean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400" dirty="0" smtClean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fr-FR" sz="2400" b="1" dirty="0" smtClean="0"/>
              <a:t>                        </a:t>
            </a:r>
            <a:r>
              <a:rPr lang="fr-FR" sz="2400" b="1" u="sng" dirty="0" smtClean="0"/>
              <a:t>pour </a:t>
            </a:r>
            <a:r>
              <a:rPr lang="fr-FR" sz="2400" b="1" u="sng" dirty="0"/>
              <a:t>le médecin </a:t>
            </a:r>
            <a:r>
              <a:rPr lang="fr-FR" sz="2400" b="1" dirty="0"/>
              <a:t>qui réalise </a:t>
            </a:r>
            <a:r>
              <a:rPr lang="fr-FR" sz="2400" b="1" dirty="0" smtClean="0"/>
              <a:t>l’acte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fr-FR" sz="2400" dirty="0" smtClean="0"/>
              <a:t> - la </a:t>
            </a:r>
            <a:r>
              <a:rPr lang="fr-FR" sz="2400" dirty="0"/>
              <a:t>période pré (hors la consultation à l’origine de l’acte) </a:t>
            </a:r>
            <a:endParaRPr lang="fr-FR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r-FR" sz="2400" dirty="0" smtClean="0"/>
              <a:t> - et la période </a:t>
            </a:r>
            <a:r>
              <a:rPr lang="fr-FR" sz="2400" dirty="0" err="1" smtClean="0"/>
              <a:t>post-opératoire</a:t>
            </a:r>
            <a:r>
              <a:rPr lang="fr-FR" sz="2400" dirty="0" smtClean="0"/>
              <a:t> </a:t>
            </a:r>
            <a:r>
              <a:rPr lang="fr-FR" sz="2400" dirty="0"/>
              <a:t>(</a:t>
            </a:r>
            <a:r>
              <a:rPr lang="fr-FR" sz="2400" b="1" dirty="0"/>
              <a:t>en ce qui concerne les conséquences directes liées à l’acte</a:t>
            </a:r>
            <a:r>
              <a:rPr lang="fr-FR" sz="2400" dirty="0"/>
              <a:t>) </a:t>
            </a:r>
            <a:r>
              <a:rPr lang="fr-FR" sz="2400" b="1" dirty="0"/>
              <a:t>pendant une durée de 15 jours. </a:t>
            </a:r>
            <a:endParaRPr lang="fr-FR" sz="24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fr-FR" sz="2400" b="1" i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r-FR" sz="2400" i="1" dirty="0" smtClean="0"/>
              <a:t>Les </a:t>
            </a:r>
            <a:r>
              <a:rPr lang="fr-FR" sz="2400" i="1" dirty="0" smtClean="0"/>
              <a:t>endoscopies avec </a:t>
            </a:r>
            <a:r>
              <a:rPr lang="fr-FR" sz="2400" b="1" i="1" dirty="0" smtClean="0"/>
              <a:t>biopsies</a:t>
            </a:r>
            <a:r>
              <a:rPr lang="fr-FR" sz="2400" i="1" dirty="0" smtClean="0"/>
              <a:t> ne sont pas concernées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400" b="1" dirty="0" smtClean="0"/>
          </a:p>
          <a:p>
            <a:pPr>
              <a:buNone/>
              <a:defRPr/>
            </a:pPr>
            <a:endParaRPr lang="fr-FR" dirty="0"/>
          </a:p>
        </p:txBody>
      </p:sp>
      <p:pic>
        <p:nvPicPr>
          <p:cNvPr id="7170" name="Image 1" descr="SYNM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404664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96752"/>
            <a:ext cx="8077200" cy="6389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600" b="1" dirty="0" smtClean="0"/>
              <a:t>Les ASSOCIATIONS d’ ACTES</a:t>
            </a:r>
            <a:r>
              <a:rPr lang="fr-FR" altLang="fr-FR" sz="4000" b="1" dirty="0" smtClean="0"/>
              <a:t/>
            </a:r>
            <a:br>
              <a:rPr lang="fr-FR" altLang="fr-FR" sz="4000" b="1" dirty="0" smtClean="0"/>
            </a:br>
            <a:r>
              <a:rPr lang="fr-FR" altLang="fr-FR" sz="2400" dirty="0" smtClean="0">
                <a:latin typeface="Tahoma" pitchFamily="34" charset="0"/>
              </a:rPr>
              <a:t>Article I -11 DG CCAM</a:t>
            </a:r>
            <a:r>
              <a:rPr lang="fr-FR" altLang="fr-FR" dirty="0" smtClean="0">
                <a:latin typeface="Tahoma" pitchFamily="34" charset="0"/>
              </a:rPr>
              <a:t/>
            </a:r>
            <a:br>
              <a:rPr lang="fr-FR" altLang="fr-FR" dirty="0" smtClean="0">
                <a:latin typeface="Tahoma" pitchFamily="34" charset="0"/>
              </a:rPr>
            </a:br>
            <a:endParaRPr lang="fr-FR" altLang="fr-FR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2856"/>
            <a:ext cx="8243888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Concerne la réalisation de plusieurs actes différents, dans </a:t>
            </a:r>
            <a:r>
              <a:rPr lang="fr-FR" sz="2800" b="1" u="sng" dirty="0" smtClean="0"/>
              <a:t>le même temps</a:t>
            </a:r>
            <a:r>
              <a:rPr lang="fr-FR" sz="2800" dirty="0" smtClean="0"/>
              <a:t>, pour le même patient, </a:t>
            </a:r>
            <a:r>
              <a:rPr lang="fr-FR" sz="2800" b="1" u="sng" dirty="0" smtClean="0"/>
              <a:t>par le même médecin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sz="2800" u="sng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≠  des actes qui </a:t>
            </a:r>
            <a:r>
              <a:rPr lang="fr-FR" sz="2800" b="1" dirty="0" smtClean="0"/>
              <a:t>ne</a:t>
            </a:r>
            <a:r>
              <a:rPr lang="fr-FR" sz="2800" dirty="0" smtClean="0"/>
              <a:t> peuvent être réalisés seuls : « </a:t>
            </a:r>
            <a:r>
              <a:rPr lang="fr-FR" sz="2800" b="1" dirty="0" smtClean="0"/>
              <a:t>complémentaires</a:t>
            </a:r>
            <a:r>
              <a:rPr lang="fr-FR" sz="2800" dirty="0" smtClean="0"/>
              <a:t>» ou « </a:t>
            </a:r>
            <a:r>
              <a:rPr lang="fr-FR" sz="2800" b="1" dirty="0" smtClean="0"/>
              <a:t>suppléments</a:t>
            </a:r>
            <a:r>
              <a:rPr lang="fr-FR" sz="2800" dirty="0" smtClean="0"/>
              <a:t>» de l’acte principal (dans la fiche de l’acte),</a:t>
            </a:r>
          </a:p>
          <a:p>
            <a:pPr marL="324000" indent="-3240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fr-FR" sz="2800" dirty="0" smtClean="0"/>
              <a:t>   (dans ce cas, c’est 100 % pour l’acte complémentaire ou le supplément sans code spécial).</a:t>
            </a:r>
          </a:p>
        </p:txBody>
      </p:sp>
      <p:pic>
        <p:nvPicPr>
          <p:cNvPr id="8194" name="Image 1" descr="SYNMAD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1520" y="26064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11">
  <a:themeElements>
    <a:clrScheme name="Présentation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</a:defRPr>
        </a:defPPr>
      </a:lstStyle>
    </a:lnDef>
  </a:objectDefaults>
  <a:extraClrSchemeLst>
    <a:extraClrScheme>
      <a:clrScheme name="Présentation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 MODELE SYNMAD Présentation 2015</Template>
  <TotalTime>1876</TotalTime>
  <Words>845</Words>
  <Application>Microsoft Office PowerPoint</Application>
  <PresentationFormat>Affichage à l'écran (4:3)</PresentationFormat>
  <Paragraphs>154</Paragraphs>
  <Slides>15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Présentation11</vt:lpstr>
      <vt:lpstr>Savez vous utiliser  la nomenclature ?    Denis CONSTANTINI Symposium SYNMAD – Samedi 21 Mars 2015      </vt:lpstr>
      <vt:lpstr>Diapositive 2</vt:lpstr>
      <vt:lpstr>C2</vt:lpstr>
      <vt:lpstr>C2 - suite</vt:lpstr>
      <vt:lpstr>Le C2 état des lieux 2012 : 12 millions de C2</vt:lpstr>
      <vt:lpstr>Association d’actes</vt:lpstr>
      <vt:lpstr>Notion d’Acte global</vt:lpstr>
      <vt:lpstr>Notion d’Acte global et période pré et post opératoire</vt:lpstr>
      <vt:lpstr>Les ASSOCIATIONS d’ ACTES Article I -11 DG CCAM </vt:lpstr>
      <vt:lpstr>L’association d’actes le même jour par le même médecin</vt:lpstr>
      <vt:lpstr>Mais même séance ou même temps ne signifie pas même jour (suite)</vt:lpstr>
      <vt:lpstr>Mais même séance ou même temps ne signifie pas même jour</vt:lpstr>
      <vt:lpstr>Divers…</vt:lpstr>
      <vt:lpstr>Divers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Constantini</dc:creator>
  <cp:lastModifiedBy>Valued Acer Customer</cp:lastModifiedBy>
  <cp:revision>159</cp:revision>
  <dcterms:created xsi:type="dcterms:W3CDTF">2015-03-03T18:32:34Z</dcterms:created>
  <dcterms:modified xsi:type="dcterms:W3CDTF">2015-03-22T21:26:35Z</dcterms:modified>
</cp:coreProperties>
</file>